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</p:sldMasterIdLst>
  <p:sldIdLst>
    <p:sldId id="256" r:id="rId3"/>
    <p:sldId id="262" r:id="rId4"/>
    <p:sldId id="257" r:id="rId5"/>
    <p:sldId id="259" r:id="rId6"/>
    <p:sldId id="260" r:id="rId7"/>
    <p:sldId id="261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59280" y="313200"/>
            <a:ext cx="8392320" cy="2373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9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85;p19"/>
          <p:cNvPicPr/>
          <p:nvPr/>
        </p:nvPicPr>
        <p:blipFill>
          <a:blip r:embed="rId2">
            <a:alphaModFix amt="60000"/>
          </a:blip>
          <a:stretch/>
        </p:blipFill>
        <p:spPr>
          <a:xfrm rot="10800000" flipH="1"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35800" y="448200"/>
            <a:ext cx="5999040" cy="1883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" name="Google Shape;88;p19"/>
          <p:cNvSpPr/>
          <p:nvPr/>
        </p:nvSpPr>
        <p:spPr>
          <a:xfrm>
            <a:off x="4467240" y="4003560"/>
            <a:ext cx="439092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" sz="1100" b="1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CREDITS:</a:t>
            </a: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This presentation template was created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  <a:hlinkClick r:id="rId3"/>
              </a:rPr>
              <a:t>Slidesgo</a:t>
            </a: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, and includes icons, infographics &amp; images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  <a:hlinkClick r:id="rId4"/>
              </a:rPr>
              <a:t>Freepik</a:t>
            </a:r>
            <a:r>
              <a:rPr lang="en" sz="1100" b="0" u="sng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endParaRPr lang="en-US" sz="11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90;p20"/>
          <p:cNvPicPr/>
          <p:nvPr/>
        </p:nvPicPr>
        <p:blipFill>
          <a:blip r:embed="rId2">
            <a:alphaModFix amt="60000"/>
          </a:blip>
          <a:stretch/>
        </p:blipFill>
        <p:spPr>
          <a:xfrm rot="10800000" flipH="1"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13;p3"/>
          <p:cNvPicPr/>
          <p:nvPr/>
        </p:nvPicPr>
        <p:blipFill>
          <a:blip r:embed="rId2">
            <a:alphaModFix amt="60000"/>
          </a:blip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381760" y="640800"/>
            <a:ext cx="6533280" cy="4273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5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651680" cy="101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7200" b="1" u="none" strike="noStrike">
                <a:solidFill>
                  <a:schemeClr val="accent1"/>
                </a:solidFill>
                <a:effectLst/>
                <a:uFillTx/>
                <a:latin typeface="Onest"/>
                <a:ea typeface="Onest"/>
              </a:rPr>
              <a:t>xx%</a:t>
            </a:r>
            <a:endParaRPr lang="fr-FR" sz="72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733280" y="3909600"/>
            <a:ext cx="4182840" cy="1005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02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02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135520" y="1441800"/>
            <a:ext cx="4872600" cy="118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39;p11"/>
          <p:cNvPicPr/>
          <p:nvPr/>
        </p:nvPicPr>
        <p:blipFill>
          <a:blip r:embed="rId2">
            <a:alphaModFix amt="80000"/>
          </a:blip>
          <a:stretch/>
        </p:blipFill>
        <p:spPr>
          <a:xfrm rot="10800000" flipH="1"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28600" y="3226680"/>
            <a:ext cx="6575760" cy="1044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8000" b="1" u="none" strike="noStrike">
                <a:solidFill>
                  <a:schemeClr val="accent1"/>
                </a:solidFill>
                <a:effectLst/>
                <a:uFillTx/>
                <a:latin typeface="Onest"/>
                <a:ea typeface="Onest"/>
              </a:rPr>
              <a:t>xx%</a:t>
            </a:r>
            <a:endParaRPr lang="fr-FR" sz="8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35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97;p24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100;p25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28600" y="4002840"/>
            <a:ext cx="3250080" cy="91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2396880" y="46692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title"/>
          </p:nvPr>
        </p:nvSpPr>
        <p:spPr>
          <a:xfrm>
            <a:off x="5753520" y="161964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title"/>
          </p:nvPr>
        </p:nvSpPr>
        <p:spPr>
          <a:xfrm>
            <a:off x="5753520" y="46692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title"/>
          </p:nvPr>
        </p:nvSpPr>
        <p:spPr>
          <a:xfrm>
            <a:off x="2396880" y="277200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title"/>
          </p:nvPr>
        </p:nvSpPr>
        <p:spPr>
          <a:xfrm>
            <a:off x="2396880" y="161964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7"/>
          <p:cNvSpPr>
            <a:spLocks noGrp="1"/>
          </p:cNvSpPr>
          <p:nvPr>
            <p:ph type="title"/>
          </p:nvPr>
        </p:nvSpPr>
        <p:spPr>
          <a:xfrm>
            <a:off x="5753520" y="277200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28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051720" y="228600"/>
            <a:ext cx="5863320" cy="207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1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28600" y="3636000"/>
            <a:ext cx="4911840" cy="1278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529600" y="0"/>
            <a:ext cx="36144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228600" y="228960"/>
            <a:ext cx="4692600" cy="913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974400" y="228600"/>
            <a:ext cx="4941000" cy="1028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61800" y="314280"/>
            <a:ext cx="8391240" cy="23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98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Proyecto Integrador</a:t>
            </a:r>
            <a:endParaRPr lang="fr-FR" sz="9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3076560" y="4248000"/>
            <a:ext cx="5667120" cy="723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El impacto de las nuevas tecnologías en la sociedad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228600" y="3638520"/>
            <a:ext cx="4914720" cy="1275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43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Conclusiones</a:t>
            </a:r>
            <a:endParaRPr lang="fr-FR" sz="43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ubTitle"/>
          </p:nvPr>
        </p:nvSpPr>
        <p:spPr>
          <a:xfrm>
            <a:off x="228600" y="228600"/>
            <a:ext cx="4914720" cy="2418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r>
              <a:rPr lang="es-MX" sz="1200" dirty="0"/>
              <a:t>El proyecto me permitió aplicar los conocimientos adquiridos en las cuatro unidades de la materia, integrando programación estructurada con prácticas.</a:t>
            </a:r>
          </a:p>
          <a:p>
            <a:r>
              <a:rPr lang="es-MX" sz="1200" dirty="0"/>
              <a:t> </a:t>
            </a:r>
          </a:p>
          <a:p>
            <a:r>
              <a:rPr lang="es-MX" sz="1200" dirty="0"/>
              <a:t>El principal problema que tuve fue la implementación de las c</a:t>
            </a:r>
            <a:r>
              <a:rPr lang="es-MX" sz="1200" dirty="0">
                <a:solidFill>
                  <a:schemeClr val="tx1"/>
                </a:solidFill>
              </a:rPr>
              <a:t>ondicionales: </a:t>
            </a:r>
            <a:r>
              <a:rPr lang="es-MX" sz="1200" dirty="0" err="1">
                <a:solidFill>
                  <a:schemeClr val="tx1"/>
                </a:solidFill>
              </a:rPr>
              <a:t>if</a:t>
            </a:r>
            <a:r>
              <a:rPr lang="es-MX" sz="1200" dirty="0">
                <a:solidFill>
                  <a:schemeClr val="tx1"/>
                </a:solidFill>
              </a:rPr>
              <a:t> / </a:t>
            </a:r>
            <a:r>
              <a:rPr lang="es-MX" sz="1200" dirty="0" err="1">
                <a:solidFill>
                  <a:schemeClr val="tx1"/>
                </a:solidFill>
              </a:rPr>
              <a:t>elif</a:t>
            </a:r>
            <a:r>
              <a:rPr lang="es-MX" sz="1200" dirty="0">
                <a:solidFill>
                  <a:schemeClr val="tx1"/>
                </a:solidFill>
              </a:rPr>
              <a:t> / </a:t>
            </a:r>
            <a:r>
              <a:rPr lang="es-MX" sz="1200" dirty="0" err="1">
                <a:solidFill>
                  <a:schemeClr val="tx1"/>
                </a:solidFill>
              </a:rPr>
              <a:t>else</a:t>
            </a:r>
            <a:r>
              <a:rPr lang="es-MX" sz="1200" dirty="0">
                <a:solidFill>
                  <a:schemeClr val="tx1"/>
                </a:solidFill>
              </a:rPr>
              <a:t> ya que no sabia como usarlas ni el orden para poder determinar el resultado del juego al final pude solucionarlo gracias a que repetí las clase de la licenciada y algunos videos en </a:t>
            </a:r>
            <a:r>
              <a:rPr lang="es-MX" sz="1200" dirty="0" err="1">
                <a:solidFill>
                  <a:schemeClr val="tx1"/>
                </a:solidFill>
              </a:rPr>
              <a:t>youtube</a:t>
            </a:r>
            <a:r>
              <a:rPr lang="es-MX" sz="1200" dirty="0">
                <a:solidFill>
                  <a:schemeClr val="tx1"/>
                </a:solidFill>
              </a:rPr>
              <a:t> al ver que el </a:t>
            </a:r>
            <a:r>
              <a:rPr lang="es-MX" sz="1200" dirty="0" err="1">
                <a:solidFill>
                  <a:schemeClr val="tx1"/>
                </a:solidFill>
              </a:rPr>
              <a:t>if</a:t>
            </a:r>
            <a:r>
              <a:rPr lang="es-MX" sz="1200" dirty="0">
                <a:solidFill>
                  <a:schemeClr val="tx1"/>
                </a:solidFill>
              </a:rPr>
              <a:t> va primero ya que </a:t>
            </a:r>
            <a:r>
              <a:rPr lang="es-MX" sz="1200" dirty="0"/>
              <a:t>se utiliza para evaluar la primera condición la que seria la victoria y el </a:t>
            </a:r>
            <a:r>
              <a:rPr lang="es-MX" sz="1200" dirty="0" err="1"/>
              <a:t>elif</a:t>
            </a:r>
            <a:r>
              <a:rPr lang="es-MX" sz="1200" dirty="0"/>
              <a:t> se utiliza para alguna condición alternativa la que seria el empate.</a:t>
            </a:r>
          </a:p>
          <a:p>
            <a:endParaRPr lang="es-MX" sz="1200" dirty="0"/>
          </a:p>
        </p:txBody>
      </p:sp>
      <p:pic>
        <p:nvPicPr>
          <p:cNvPr id="65" name="Google Shape;185;p31"/>
          <p:cNvPicPr/>
          <p:nvPr/>
        </p:nvPicPr>
        <p:blipFill>
          <a:blip r:embed="rId2"/>
          <a:srcRect l="25559" r="27601"/>
          <a:stretch/>
        </p:blipFill>
        <p:spPr>
          <a:xfrm>
            <a:off x="5529600" y="0"/>
            <a:ext cx="36140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2381400" y="638280"/>
            <a:ext cx="6533640" cy="4276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72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Descripción del Software y Funcionalidades</a:t>
            </a:r>
            <a:endParaRPr lang="fr-FR" sz="72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647360" cy="1009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7200" b="1" u="none" strike="noStrike" dirty="0">
                <a:solidFill>
                  <a:schemeClr val="accent1"/>
                </a:solidFill>
                <a:effectLst/>
                <a:uFillTx/>
                <a:latin typeface="Onest"/>
                <a:ea typeface="Onest"/>
              </a:rPr>
              <a:t>01</a:t>
            </a:r>
            <a:endParaRPr lang="fr-FR" sz="72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100" b="1" u="none" strike="noStrike" dirty="0" err="1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Introducción</a:t>
            </a:r>
            <a:endParaRPr lang="fr-FR" sz="31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Este Proyecto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explora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cómo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las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nuevas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tecnologías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influyen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en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nuestra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vida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diaria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,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especialmente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en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la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comunicación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y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el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aprendizaje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. A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través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de un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divertido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juego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interactivo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Piedra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papel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o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tijera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,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analizamos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estos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impactos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y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demostramos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que la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programación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puede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ser </a:t>
            </a:r>
            <a:r>
              <a:rPr lang="en-US" sz="1200" b="0" u="none" strike="noStrike" dirty="0" err="1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accesible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y educative</a:t>
            </a:r>
            <a:r>
              <a:rPr lang="en-US" sz="1200" dirty="0">
                <a:solidFill>
                  <a:schemeClr val="dk1"/>
                </a:solidFill>
                <a:latin typeface="Manrope"/>
                <a:ea typeface="Manrope"/>
              </a:rPr>
              <a:t>.</a:t>
            </a: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s-EC" sz="3200" dirty="0"/>
              <a:t>Alcances por semanas (1–8)</a:t>
            </a:r>
            <a:endParaRPr lang="fr-FR" sz="31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r>
              <a:rPr lang="es-MX" sz="1200" dirty="0"/>
              <a:t>Semana 1–2: Introducción, problema, objetivos y alcance del proyecto.</a:t>
            </a:r>
          </a:p>
          <a:p>
            <a:r>
              <a:rPr lang="es-MX" sz="1200" dirty="0"/>
              <a:t>Semana 3: Entradas, salidas y validaciones (interacción por consola).</a:t>
            </a:r>
          </a:p>
          <a:p>
            <a:r>
              <a:rPr lang="es-MX" sz="1200" dirty="0"/>
              <a:t>Semana 4: Algoritmo y pseudocódigo del flujo.</a:t>
            </a:r>
          </a:p>
          <a:p>
            <a:r>
              <a:rPr lang="es-MX" sz="1200" dirty="0"/>
              <a:t>Semana 5: Operadores y estructuras de decisión (</a:t>
            </a:r>
            <a:r>
              <a:rPr lang="es-MX" sz="1200" dirty="0" err="1"/>
              <a:t>if</a:t>
            </a:r>
            <a:r>
              <a:rPr lang="es-MX" sz="1200" dirty="0"/>
              <a:t>/</a:t>
            </a:r>
            <a:r>
              <a:rPr lang="es-MX" sz="1200" dirty="0" err="1"/>
              <a:t>elif</a:t>
            </a:r>
            <a:r>
              <a:rPr lang="es-MX" sz="1200" dirty="0"/>
              <a:t>/</a:t>
            </a:r>
            <a:r>
              <a:rPr lang="es-MX" sz="1200" dirty="0" err="1"/>
              <a:t>else</a:t>
            </a:r>
            <a:r>
              <a:rPr lang="es-MX" sz="1200" dirty="0"/>
              <a:t>).</a:t>
            </a:r>
          </a:p>
          <a:p>
            <a:r>
              <a:rPr lang="es-MX" sz="1200" dirty="0"/>
              <a:t>Semana 6: Ciclos y control del flujo (</a:t>
            </a:r>
            <a:r>
              <a:rPr lang="es-MX" sz="1200" dirty="0" err="1"/>
              <a:t>while</a:t>
            </a:r>
            <a:r>
              <a:rPr lang="es-MX" sz="1200" dirty="0"/>
              <a:t>/break).</a:t>
            </a:r>
          </a:p>
          <a:p>
            <a:r>
              <a:rPr lang="es-MX" sz="1200" dirty="0"/>
              <a:t>Semana 7: Estructuras de datos (listas usadas; tuplas/diccionarios como mejora).</a:t>
            </a:r>
          </a:p>
          <a:p>
            <a:r>
              <a:rPr lang="es-MX" sz="1200" dirty="0"/>
              <a:t>Semana 8: Funciones y modularidad (implementadas).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228600" y="3638520"/>
            <a:ext cx="4914720" cy="1275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s-EC" sz="4000" dirty="0"/>
              <a:t>Descripción del software (Python)</a:t>
            </a:r>
            <a:endParaRPr lang="fr-FR" sz="4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228600" y="228600"/>
            <a:ext cx="4914720" cy="2418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s-MX" sz="1800" dirty="0"/>
              <a:t>Aplicación: juego Piedra, Papel o Tijera.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s-EC" sz="1800" dirty="0"/>
              <a:t>Componentes: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Entrada del usuario con validación.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Selección aleatoria de la CPU.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Determinación del resultado y actualización de estadísticas.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Ciclo de juego hasta que el usuario decida salir.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51" name="Google Shape;185;p31"/>
          <p:cNvPicPr/>
          <p:nvPr/>
        </p:nvPicPr>
        <p:blipFill>
          <a:blip r:embed="rId2"/>
          <a:srcRect l="25559" r="27601"/>
          <a:stretch/>
        </p:blipFill>
        <p:spPr>
          <a:xfrm>
            <a:off x="5529600" y="0"/>
            <a:ext cx="36140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s-EC" sz="3200" dirty="0"/>
              <a:t>Funcionalidades principales</a:t>
            </a:r>
            <a:endParaRPr lang="fr-FR" sz="31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r>
              <a:rPr lang="es-MX" sz="1200" dirty="0"/>
              <a:t>Validación de entradas (solo con opciones válidas).</a:t>
            </a:r>
          </a:p>
          <a:p>
            <a:r>
              <a:rPr lang="es-MX" sz="1200" dirty="0"/>
              <a:t>Selección aleatoria de la CPU y anuncio de la jugada.</a:t>
            </a:r>
          </a:p>
          <a:p>
            <a:r>
              <a:rPr lang="es-MX" sz="1200" dirty="0"/>
              <a:t>Determinación del resultado (victoria/derrota/empate).</a:t>
            </a:r>
          </a:p>
          <a:p>
            <a:r>
              <a:rPr lang="es-MX" sz="1200" dirty="0"/>
              <a:t>Acumulación de estadísticas: partidas, victorias, derrotas y empates.</a:t>
            </a:r>
          </a:p>
          <a:p>
            <a:r>
              <a:rPr lang="es-MX" sz="1200" dirty="0"/>
              <a:t>Finalización voluntaria y reporte final.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s-MX" sz="3200" dirty="0"/>
              <a:t>Integración con las 4 unidades de la materia</a:t>
            </a:r>
            <a:endParaRPr lang="fr-FR" sz="31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r>
              <a:rPr lang="es-MX" sz="1600" dirty="0"/>
              <a:t>Unidad 1–2: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Variables y tipos básicos (contadores, opciones).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Operadores lógicos en las decisiones.</a:t>
            </a:r>
          </a:p>
          <a:p>
            <a:r>
              <a:rPr lang="es-MX" sz="1600" dirty="0"/>
              <a:t>Unidad 3: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Condicionales: </a:t>
            </a:r>
            <a:r>
              <a:rPr lang="es-MX" sz="1200" dirty="0" err="1">
                <a:solidFill>
                  <a:schemeClr val="tx1"/>
                </a:solidFill>
              </a:rPr>
              <a:t>if</a:t>
            </a:r>
            <a:r>
              <a:rPr lang="es-MX" sz="1200" dirty="0">
                <a:solidFill>
                  <a:schemeClr val="tx1"/>
                </a:solidFill>
              </a:rPr>
              <a:t> / </a:t>
            </a:r>
            <a:r>
              <a:rPr lang="es-MX" sz="1200" dirty="0" err="1">
                <a:solidFill>
                  <a:schemeClr val="tx1"/>
                </a:solidFill>
              </a:rPr>
              <a:t>elif</a:t>
            </a:r>
            <a:r>
              <a:rPr lang="es-MX" sz="1200" dirty="0">
                <a:solidFill>
                  <a:schemeClr val="tx1"/>
                </a:solidFill>
              </a:rPr>
              <a:t> / </a:t>
            </a:r>
            <a:r>
              <a:rPr lang="es-MX" sz="1200" dirty="0" err="1">
                <a:solidFill>
                  <a:schemeClr val="tx1"/>
                </a:solidFill>
              </a:rPr>
              <a:t>else</a:t>
            </a:r>
            <a:r>
              <a:rPr lang="es-MX" sz="12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Bucles: </a:t>
            </a:r>
            <a:r>
              <a:rPr lang="es-MX" sz="1200" dirty="0" err="1">
                <a:solidFill>
                  <a:schemeClr val="tx1"/>
                </a:solidFill>
              </a:rPr>
              <a:t>while</a:t>
            </a:r>
            <a:r>
              <a:rPr lang="es-MX" sz="1200" dirty="0">
                <a:solidFill>
                  <a:schemeClr val="tx1"/>
                </a:solidFill>
              </a:rPr>
              <a:t> True con break.</a:t>
            </a:r>
          </a:p>
          <a:p>
            <a:r>
              <a:rPr lang="es-MX" sz="1400" dirty="0"/>
              <a:t>Unidad 4: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Funciones creadas: </a:t>
            </a:r>
            <a:r>
              <a:rPr lang="es-MX" sz="1200" dirty="0" err="1">
                <a:solidFill>
                  <a:schemeClr val="tx1"/>
                </a:solidFill>
              </a:rPr>
              <a:t>pedir_jugada</a:t>
            </a:r>
            <a:r>
              <a:rPr lang="es-MX" sz="1200" dirty="0">
                <a:solidFill>
                  <a:schemeClr val="tx1"/>
                </a:solidFill>
              </a:rPr>
              <a:t>(), </a:t>
            </a:r>
            <a:r>
              <a:rPr lang="es-MX" sz="1200" dirty="0" err="1">
                <a:solidFill>
                  <a:schemeClr val="tx1"/>
                </a:solidFill>
              </a:rPr>
              <a:t>generar_cpu</a:t>
            </a:r>
            <a:r>
              <a:rPr lang="es-MX" sz="1200" dirty="0">
                <a:solidFill>
                  <a:schemeClr val="tx1"/>
                </a:solidFill>
              </a:rPr>
              <a:t>(), </a:t>
            </a:r>
            <a:r>
              <a:rPr lang="es-MX" sz="1200" dirty="0" err="1">
                <a:solidFill>
                  <a:schemeClr val="tx1"/>
                </a:solidFill>
              </a:rPr>
              <a:t>decidir_resultado</a:t>
            </a:r>
            <a:r>
              <a:rPr lang="es-MX" sz="1200" dirty="0">
                <a:solidFill>
                  <a:schemeClr val="tx1"/>
                </a:solidFill>
              </a:rPr>
              <a:t>(), </a:t>
            </a:r>
            <a:r>
              <a:rPr lang="es-MX" sz="1200" dirty="0" err="1">
                <a:solidFill>
                  <a:schemeClr val="tx1"/>
                </a:solidFill>
              </a:rPr>
              <a:t>preguntar_continuar</a:t>
            </a:r>
            <a:r>
              <a:rPr lang="es-MX" sz="1200" dirty="0">
                <a:solidFill>
                  <a:schemeClr val="tx1"/>
                </a:solidFill>
              </a:rPr>
              <a:t>(), </a:t>
            </a:r>
            <a:r>
              <a:rPr lang="es-MX" sz="1200" dirty="0" err="1">
                <a:solidFill>
                  <a:schemeClr val="tx1"/>
                </a:solidFill>
              </a:rPr>
              <a:t>mostrar_estadisticas</a:t>
            </a:r>
            <a:r>
              <a:rPr lang="es-MX" sz="1200" dirty="0">
                <a:solidFill>
                  <a:schemeClr val="tx1"/>
                </a:solidFill>
              </a:rPr>
              <a:t>().</a:t>
            </a:r>
          </a:p>
          <a:p>
            <a:pPr lvl="1"/>
            <a:r>
              <a:rPr lang="es-MX" sz="1200" dirty="0">
                <a:solidFill>
                  <a:schemeClr val="tx1"/>
                </a:solidFill>
              </a:rPr>
              <a:t>Parámetros y valores de retorno para un flujo claro.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s-EC" sz="3200" dirty="0"/>
              <a:t>Algoritmo</a:t>
            </a:r>
            <a:endParaRPr lang="fr-FR" sz="31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r>
              <a:rPr lang="es-EC" sz="1200" dirty="0"/>
              <a:t>Se muestra un mensaje de Bienvenido a …</a:t>
            </a:r>
          </a:p>
          <a:p>
            <a:r>
              <a:rPr lang="es-EC" sz="1200" dirty="0"/>
              <a:t>Se inician los contadores en 0</a:t>
            </a:r>
          </a:p>
          <a:p>
            <a:r>
              <a:rPr lang="es-EC" sz="1200" dirty="0"/>
              <a:t>Mientras True:</a:t>
            </a:r>
          </a:p>
          <a:p>
            <a:r>
              <a:rPr lang="es-EC" sz="1200" dirty="0"/>
              <a:t>  1) jugador ← </a:t>
            </a:r>
            <a:r>
              <a:rPr lang="es-EC" sz="1200" dirty="0" err="1"/>
              <a:t>pedir_jugada</a:t>
            </a:r>
            <a:r>
              <a:rPr lang="es-EC" sz="1200" dirty="0"/>
              <a:t>(opciones)</a:t>
            </a:r>
          </a:p>
          <a:p>
            <a:pPr lvl="1"/>
            <a:r>
              <a:rPr lang="es-EC" sz="1200" dirty="0">
                <a:solidFill>
                  <a:schemeClr val="tx1"/>
                </a:solidFill>
              </a:rPr>
              <a:t>  2) CPU ← </a:t>
            </a:r>
            <a:r>
              <a:rPr lang="es-EC" sz="1200" dirty="0" err="1">
                <a:solidFill>
                  <a:schemeClr val="tx1"/>
                </a:solidFill>
              </a:rPr>
              <a:t>generar_cpu</a:t>
            </a:r>
            <a:r>
              <a:rPr lang="es-EC" sz="1200" dirty="0">
                <a:solidFill>
                  <a:schemeClr val="tx1"/>
                </a:solidFill>
              </a:rPr>
              <a:t>(opciones)</a:t>
            </a:r>
          </a:p>
          <a:p>
            <a:pPr lvl="1"/>
            <a:r>
              <a:rPr lang="es-EC" sz="1200" dirty="0">
                <a:solidFill>
                  <a:schemeClr val="tx1"/>
                </a:solidFill>
              </a:rPr>
              <a:t>  3) resultado ← </a:t>
            </a:r>
            <a:r>
              <a:rPr lang="es-EC" sz="1200" dirty="0" err="1">
                <a:solidFill>
                  <a:schemeClr val="tx1"/>
                </a:solidFill>
              </a:rPr>
              <a:t>decidir_resultado</a:t>
            </a:r>
            <a:r>
              <a:rPr lang="es-EC" sz="1200" dirty="0">
                <a:solidFill>
                  <a:schemeClr val="tx1"/>
                </a:solidFill>
              </a:rPr>
              <a:t>(jugador, CPU)</a:t>
            </a:r>
          </a:p>
          <a:p>
            <a:pPr lvl="1"/>
            <a:r>
              <a:rPr lang="es-EC" sz="1200" dirty="0">
                <a:solidFill>
                  <a:schemeClr val="tx1"/>
                </a:solidFill>
              </a:rPr>
              <a:t>  4) Actualizar contadores según resultado</a:t>
            </a:r>
          </a:p>
          <a:p>
            <a:pPr lvl="1"/>
            <a:r>
              <a:rPr lang="es-EC" sz="1200" dirty="0">
                <a:solidFill>
                  <a:schemeClr val="tx1"/>
                </a:solidFill>
              </a:rPr>
              <a:t>  5) partidas ← partidas + 1</a:t>
            </a:r>
          </a:p>
          <a:p>
            <a:pPr lvl="1"/>
            <a:r>
              <a:rPr lang="es-EC" sz="1200" dirty="0">
                <a:solidFill>
                  <a:schemeClr val="tx1"/>
                </a:solidFill>
              </a:rPr>
              <a:t>  6) Si no </a:t>
            </a:r>
            <a:r>
              <a:rPr lang="es-EC" sz="1200" dirty="0" err="1">
                <a:solidFill>
                  <a:schemeClr val="tx1"/>
                </a:solidFill>
              </a:rPr>
              <a:t>preguntar_continuar</a:t>
            </a:r>
            <a:r>
              <a:rPr lang="es-EC" sz="1200" dirty="0">
                <a:solidFill>
                  <a:schemeClr val="tx1"/>
                </a:solidFill>
              </a:rPr>
              <a:t>(): </a:t>
            </a:r>
            <a:r>
              <a:rPr lang="es-EC" sz="1200" dirty="0" err="1">
                <a:solidFill>
                  <a:schemeClr val="tx1"/>
                </a:solidFill>
              </a:rPr>
              <a:t>mostrar_estadisticas</a:t>
            </a:r>
            <a:r>
              <a:rPr lang="es-EC" sz="1200" dirty="0">
                <a:solidFill>
                  <a:schemeClr val="tx1"/>
                </a:solidFill>
              </a:rPr>
              <a:t>() y break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228600" y="3638520"/>
            <a:ext cx="4914720" cy="1275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s-EC" sz="4000" dirty="0"/>
              <a:t>Flujo del juego</a:t>
            </a:r>
            <a:endParaRPr lang="fr-FR" sz="4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subTitle"/>
          </p:nvPr>
        </p:nvSpPr>
        <p:spPr>
          <a:xfrm>
            <a:off x="228600" y="228600"/>
            <a:ext cx="4914720" cy="2418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r>
              <a:rPr lang="es-MX" sz="1200" dirty="0"/>
              <a:t>1) El usuario escribe su jugada (piedra/papel/tijera).</a:t>
            </a:r>
          </a:p>
          <a:p>
            <a:r>
              <a:rPr lang="es-MX" sz="1200" dirty="0"/>
              <a:t>2) El sistema valida la entrada y, si es inválida, vuelve a pedirla.</a:t>
            </a:r>
          </a:p>
          <a:p>
            <a:r>
              <a:rPr lang="es-MX" sz="1200" dirty="0"/>
              <a:t>3) La CPU realiza su jugada al azar y se muestra.</a:t>
            </a:r>
          </a:p>
          <a:p>
            <a:r>
              <a:rPr lang="es-MX" sz="1200" dirty="0"/>
              <a:t>4) Se determina el resultado y se imprime.</a:t>
            </a:r>
          </a:p>
          <a:p>
            <a:r>
              <a:rPr lang="es-MX" sz="1200" dirty="0"/>
              <a:t>5) Se pregunta si el usuario desea jugar otra ronda.</a:t>
            </a:r>
          </a:p>
          <a:p>
            <a:r>
              <a:rPr lang="es-MX" sz="1200" dirty="0"/>
              <a:t>6) Si no desea continuar, se imprimen estadísticas finales.</a:t>
            </a:r>
          </a:p>
        </p:txBody>
      </p:sp>
      <p:pic>
        <p:nvPicPr>
          <p:cNvPr id="62" name="Google Shape;185;p31"/>
          <p:cNvPicPr/>
          <p:nvPr/>
        </p:nvPicPr>
        <p:blipFill>
          <a:blip r:embed="rId2"/>
          <a:srcRect l="25559" r="27601"/>
          <a:stretch/>
        </p:blipFill>
        <p:spPr>
          <a:xfrm>
            <a:off x="5529600" y="0"/>
            <a:ext cx="36140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rk Theme by Slidesgo">
  <a:themeElements>
    <a:clrScheme name="Simple Light">
      <a:dk1>
        <a:srgbClr val="FEFDF8"/>
      </a:dk1>
      <a:lt1>
        <a:srgbClr val="111212"/>
      </a:lt1>
      <a:dk2>
        <a:srgbClr val="0E0E0E"/>
      </a:dk2>
      <a:lt2>
        <a:srgbClr val="FFFFFF"/>
      </a:lt2>
      <a:accent1>
        <a:srgbClr val="9B9B9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EFDF8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1330</TotalTime>
  <Words>611</Words>
  <Application>Microsoft Office PowerPoint</Application>
  <PresentationFormat>Presentación en pantalla (16:9)</PresentationFormat>
  <Paragraphs>58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10</vt:i4>
      </vt:variant>
    </vt:vector>
  </HeadingPairs>
  <TitlesOfParts>
    <vt:vector size="19" baseType="lpstr">
      <vt:lpstr>Arial</vt:lpstr>
      <vt:lpstr>Manrope</vt:lpstr>
      <vt:lpstr>Onest</vt:lpstr>
      <vt:lpstr>OpenSymbol</vt:lpstr>
      <vt:lpstr>Rethink Sans ExtraBold</vt:lpstr>
      <vt:lpstr>Symbol</vt:lpstr>
      <vt:lpstr>Wingdings</vt:lpstr>
      <vt:lpstr>Dark Theme by Slidesgo</vt:lpstr>
      <vt:lpstr>Slidesgo Final Pages</vt:lpstr>
      <vt:lpstr>Proyecto Integrador</vt:lpstr>
      <vt:lpstr>Descripción del Software y Funcionalidades</vt:lpstr>
      <vt:lpstr>Introducción</vt:lpstr>
      <vt:lpstr>Alcances por semanas (1–8)</vt:lpstr>
      <vt:lpstr>Descripción del software (Python)</vt:lpstr>
      <vt:lpstr>Funcionalidades principales</vt:lpstr>
      <vt:lpstr>Integración con las 4 unidades de la materia</vt:lpstr>
      <vt:lpstr>Algoritmo</vt:lpstr>
      <vt:lpstr>Flujo del juego</vt:lpstr>
      <vt:lpstr>Conclusiones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Gatitoespacial3</dc:creator>
  <cp:lastModifiedBy>IÑIGUEZ CHINCHAY ANGEL</cp:lastModifiedBy>
  <cp:revision>3</cp:revision>
  <dcterms:modified xsi:type="dcterms:W3CDTF">2025-08-27T03:22:42Z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2025-08-26T05:10:08Z</dcterms:created>
  <dc:creator>Unknown Creator</dc:creator>
  <dc:description/>
  <dc:language>en-US</dc:language>
  <cp:lastModifiedBy>Unknown Creator</cp:lastModifiedBy>
  <dcterms:modified xsi:type="dcterms:W3CDTF">2025-08-26T05:10:08Z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